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92" r:id="rId10"/>
    <p:sldId id="265" r:id="rId11"/>
    <p:sldId id="266" r:id="rId12"/>
    <p:sldId id="273" r:id="rId13"/>
    <p:sldId id="274" r:id="rId14"/>
    <p:sldId id="275" r:id="rId15"/>
    <p:sldId id="267" r:id="rId16"/>
    <p:sldId id="268" r:id="rId17"/>
    <p:sldId id="269" r:id="rId18"/>
    <p:sldId id="270" r:id="rId19"/>
    <p:sldId id="271" r:id="rId20"/>
    <p:sldId id="27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5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96" d="100"/>
          <a:sy n="96" d="100"/>
        </p:scale>
        <p:origin x="18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967BD-EF76-B1E5-F956-266F1E27E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A3FF1D-8DF3-D954-6F88-68ED9788C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6DCD65-0A01-408A-5A4A-414D350E0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831519-50D7-44B9-EFF3-5F571D55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972DA1-B279-EDE0-F5D0-6C28CF4D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465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94064-8C7D-A389-66A2-13DFABF5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A35680-5140-433C-257F-4A6FA3193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4DC90-F6F8-4D18-7E8E-2A496EDDB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88C94-D592-1204-9586-6BFD7BB1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73C6B-E35C-C35F-58EB-9E02F423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97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8FE928-B9C2-E4FF-B3DE-A185E5426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4B8CE4-43F9-6F26-1055-D19A3D0AC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A0EE4-5C10-2E94-0D19-05BACBAE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E9BB78-7A1F-97CF-3B1A-22814224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AF799B-800B-459B-6F35-C03C54E9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4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BE9B1-77EA-360E-F53C-D9F19825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0A5B5B-8A52-BA16-FEF4-699A6B04D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060DE8-6161-DA39-39E4-CD442951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876C2E-0ABF-9D9F-EDE8-831BF9A6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A51DA8-BABD-3675-4D6D-D2C1D47B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3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4A0E0-7189-092B-BF2E-7F0911E0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C54534-98A6-9107-A0C8-3A03968BD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1D9613-2AB4-DECF-2E3E-CFE98FC4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851BAD-C269-89A9-BC1B-3F012648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584813-510F-8BBB-F2B9-0A5F548F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65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E430D-3217-6994-AE9B-75FA1FD6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B2A284-DC11-D11F-9031-D2B58FC36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D12063-A39A-30BA-C128-2617322EF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76286E-6E82-2EE7-E434-B199D841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50D91B-2FF6-B12E-443D-EEC56DF3E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084690-2CB7-CC5B-6769-2A78001B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2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E8012-845A-D59A-EA74-A45B86DC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C9AB5E-AB5F-59AD-4799-0B9264686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815B6E-ECD7-8749-FFF1-3C908F49A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EC1F0B-19D3-29C1-D5CF-4BD3F900A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2D9C58-8E89-121A-86E8-5EDD7C5C9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BC4CA4-2BFD-A45C-B6EA-A8C38C0D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5948B0-22A5-36AE-E9A0-2BBC978B3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1434DB-4D4C-8200-820A-D3B9C945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2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0031C-E69C-E7AC-56BD-77FCFB2B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C26C5B-62F4-9238-8C9A-F4E06BC5D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C01C9D-0F91-EF8E-2BEF-C09E8A96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CC244D-3A03-D814-5193-2E1CAF89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55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6C08C7-1444-18ED-71A4-13ACDCB7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79CB04-A5C5-DCAF-F108-96FAAE03E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4526EF-7006-11E1-1D36-68BAE93F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3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E635D-9BD1-96A6-6E42-40DCBCAB4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B7E1A-CB48-5402-0B7E-E46CF4D8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546C0C-534A-6567-DF6E-0E6CEFE84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4C7B33-2DF3-DC56-D1AD-57E227D6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79E88E-4403-43D9-BAED-FE6DB109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35DA4C-9D29-B7F8-D1C1-851E6802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23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D020B-80D3-0B67-23EE-081A3A00D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89329E-2FE6-1236-5BC3-F85129DA3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4F853E-E278-E083-057F-85178B15C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0E05D8-D4A2-688F-70CB-E6CAA4AB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F47A47-66E0-F97D-CF9B-5C7CDAA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F84297-F210-8AB0-272C-7466104F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545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886844-E216-2AE6-068E-D38BAE59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E9F170-A7B4-B9DD-D8E9-892C37AE2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712E0E-F657-FA20-3120-134D7D3E9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B4840-0D50-4508-9D94-BD01CDEFAD5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26DD30-79F0-8256-4EF9-1477AC3F3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0C9D5-38C8-0C98-8BB7-6BA4CB342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F2E5B-1964-4C17-8485-ACD870826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07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realid.cn/static/shutu-hw10-dot-c.svg" TargetMode="External"/><Relationship Id="rId4" Type="http://schemas.openxmlformats.org/officeDocument/2006/relationships/hyperlink" Target="https://www.brealid.cn/static/shutu-hw10-dot-b.sv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BFF0A-7037-1D16-3D14-8B9EDE6D7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数理逻辑与图论第</a:t>
            </a:r>
            <a:r>
              <a:rPr lang="en-US" altLang="zh-CN" sz="5400" dirty="0"/>
              <a:t>2</a:t>
            </a:r>
            <a:r>
              <a:rPr lang="zh-CN" altLang="en-US" sz="5400" dirty="0"/>
              <a:t>次习题课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92EED7-5093-E8E2-9263-EB1990E49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sz="2800" dirty="0"/>
              <a:t>内容：第</a:t>
            </a:r>
            <a:r>
              <a:rPr lang="en-US" altLang="zh-CN" sz="2800" dirty="0"/>
              <a:t>6</a:t>
            </a:r>
            <a:r>
              <a:rPr lang="zh-CN" altLang="en-US" sz="2800" dirty="0"/>
              <a:t>、</a:t>
            </a:r>
            <a:r>
              <a:rPr lang="en-US" altLang="zh-CN" sz="2800" dirty="0"/>
              <a:t>7</a:t>
            </a:r>
            <a:r>
              <a:rPr lang="zh-CN" altLang="en-US" sz="2800" dirty="0"/>
              <a:t>章，第</a:t>
            </a:r>
            <a:r>
              <a:rPr lang="en-US" altLang="zh-CN" sz="2800" dirty="0"/>
              <a:t>9</a:t>
            </a:r>
            <a:r>
              <a:rPr lang="zh-CN" altLang="en-US" sz="2800" dirty="0"/>
              <a:t>次作业除外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13207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CD951-4DD8-70F8-38C9-3863CEE0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6.2-63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8AEE89-C2B1-304A-F941-734239448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3727"/>
            <a:ext cx="10515600" cy="435133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</a:t>
            </a:r>
            <a:r>
              <a:rPr lang="zh-CN" altLang="en-US" dirty="0"/>
              <a:t>个顶点完全图 边数 </a:t>
            </a:r>
            <a:r>
              <a:rPr lang="en-US" altLang="zh-CN" dirty="0"/>
              <a:t>n(n-1)/2</a:t>
            </a:r>
          </a:p>
          <a:p>
            <a:r>
              <a:rPr lang="zh-CN" altLang="en-US" dirty="0"/>
              <a:t>故补图有边数：</a:t>
            </a:r>
            <a:r>
              <a:rPr lang="en-US" altLang="zh-CN" dirty="0"/>
              <a:t>n(n-1)/2-e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阶乘</a:t>
            </a:r>
            <a:r>
              <a:rPr lang="en-US" altLang="zh-CN" dirty="0">
                <a:solidFill>
                  <a:srgbClr val="FF0000"/>
                </a:solidFill>
              </a:rPr>
              <a:t>×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F9983-1176-2414-839B-24607910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9" y="1634181"/>
            <a:ext cx="11111092" cy="6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4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C0A27-C9E2-618E-FDBE-7E0380BE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6.3-21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086246-807D-BF17-DBB8-77C6D3CC5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588A1D-7D54-3698-60B7-3688D35D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43" y="1428796"/>
            <a:ext cx="10181648" cy="27757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7D1AA5-AC74-C16E-E61D-3D2D82911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06" y="4481507"/>
            <a:ext cx="1945487" cy="20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A73F7-2210-E553-CD7F-CD079582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6.3-33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5BE3D9-686B-2834-D446-1A7CB0AF6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pPr marL="0" indent="0" algn="l">
              <a:buNone/>
            </a:pPr>
            <a:r>
              <a:rPr lang="en-US" altLang="zh-CN" b="1" i="0" dirty="0">
                <a:effectLst/>
                <a:latin typeface="Söhne"/>
              </a:rPr>
              <a:t>1. </a:t>
            </a:r>
            <a:r>
              <a:rPr lang="zh-CN" altLang="en-US" b="1" i="0" dirty="0">
                <a:effectLst/>
                <a:latin typeface="Söhne"/>
              </a:rPr>
              <a:t>无向图的邻接矩阵</a:t>
            </a:r>
            <a:r>
              <a:rPr lang="en-US" altLang="zh-CN" dirty="0">
                <a:latin typeface="Söhne"/>
              </a:rPr>
              <a:t>:</a:t>
            </a:r>
            <a:r>
              <a:rPr lang="zh-CN" altLang="en-US" dirty="0">
                <a:latin typeface="Söhne"/>
              </a:rPr>
              <a:t> </a:t>
            </a:r>
            <a:r>
              <a:rPr lang="zh-CN" altLang="en-US" b="0" i="0" dirty="0">
                <a:effectLst/>
                <a:latin typeface="Söhne"/>
              </a:rPr>
              <a:t>在无向图的邻接矩阵中，每个元素 </a:t>
            </a:r>
            <a:r>
              <a:rPr lang="en-US" altLang="zh-CN" b="0" i="1" dirty="0" err="1">
                <a:effectLst/>
                <a:latin typeface="KaTeX_Math"/>
              </a:rPr>
              <a:t>aij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zh-CN" altLang="en-US" b="0" i="0" dirty="0">
                <a:effectLst/>
                <a:latin typeface="Söhne"/>
              </a:rPr>
              <a:t> 表示顶点 </a:t>
            </a:r>
            <a:r>
              <a:rPr lang="en-US" altLang="zh-CN" b="0" i="1" dirty="0" err="1">
                <a:effectLst/>
                <a:latin typeface="KaTeX_Math"/>
              </a:rPr>
              <a:t>i</a:t>
            </a:r>
            <a:r>
              <a:rPr lang="zh-CN" altLang="en-US" b="0" i="0" dirty="0">
                <a:effectLst/>
                <a:latin typeface="Söhne"/>
              </a:rPr>
              <a:t> 和顶点 </a:t>
            </a:r>
            <a:r>
              <a:rPr lang="en-US" altLang="zh-CN" b="0" i="1" dirty="0">
                <a:effectLst/>
                <a:latin typeface="KaTeX_Math"/>
              </a:rPr>
              <a:t>j</a:t>
            </a:r>
            <a:r>
              <a:rPr lang="zh-CN" altLang="en-US" b="0" i="0" dirty="0">
                <a:effectLst/>
                <a:latin typeface="Söhne"/>
              </a:rPr>
              <a:t> 之间是否有边）</a:t>
            </a:r>
            <a:endParaRPr lang="en-US" altLang="zh-CN" b="0" i="0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zh-CN" altLang="en-US" b="0" i="0" dirty="0">
                <a:effectLst/>
                <a:latin typeface="Söhne"/>
              </a:rPr>
              <a:t>   该顶点的度数。</a:t>
            </a:r>
          </a:p>
          <a:p>
            <a:pPr marL="0" indent="0" algn="l">
              <a:buNone/>
            </a:pPr>
            <a:r>
              <a:rPr lang="en-US" altLang="zh-CN" b="1" i="0" dirty="0">
                <a:effectLst/>
                <a:latin typeface="Söhne"/>
              </a:rPr>
              <a:t>2. </a:t>
            </a:r>
            <a:r>
              <a:rPr lang="zh-CN" altLang="en-US" b="1" i="0" dirty="0">
                <a:effectLst/>
                <a:latin typeface="Söhne"/>
              </a:rPr>
              <a:t>有向图的邻接矩阵</a:t>
            </a:r>
            <a:r>
              <a:rPr lang="en-US" altLang="zh-CN" b="1" i="0" dirty="0">
                <a:effectLst/>
                <a:latin typeface="Söhne"/>
              </a:rPr>
              <a:t>: </a:t>
            </a:r>
            <a:r>
              <a:rPr lang="zh-CN" altLang="en-US" b="0" i="0" dirty="0">
                <a:effectLst/>
                <a:latin typeface="Söhne"/>
              </a:rPr>
              <a:t>在有向图的邻接矩阵中，元素 </a:t>
            </a:r>
            <a:r>
              <a:rPr lang="en-US" altLang="zh-CN" b="0" i="1" dirty="0" err="1">
                <a:effectLst/>
                <a:latin typeface="KaTeX_Math"/>
              </a:rPr>
              <a:t>aij</a:t>
            </a:r>
            <a:r>
              <a:rPr lang="zh-CN" altLang="en-US" b="0" i="0" dirty="0">
                <a:effectLst/>
                <a:latin typeface="KaTeX_Main"/>
              </a:rPr>
              <a:t>​</a:t>
            </a:r>
            <a:r>
              <a:rPr lang="zh-CN" altLang="en-US" b="0" i="0" dirty="0">
                <a:effectLst/>
                <a:latin typeface="Söhne"/>
              </a:rPr>
              <a:t> 表示从顶点</a:t>
            </a:r>
            <a:r>
              <a:rPr lang="en-US" altLang="zh-CN" b="0" i="1" dirty="0" err="1">
                <a:effectLst/>
                <a:latin typeface="KaTeX_Math"/>
              </a:rPr>
              <a:t>i</a:t>
            </a:r>
            <a:r>
              <a:rPr lang="zh-CN" altLang="en-US" b="0" i="0" dirty="0">
                <a:effectLst/>
                <a:latin typeface="Söhne"/>
              </a:rPr>
              <a:t> 到顶点 </a:t>
            </a:r>
            <a:r>
              <a:rPr lang="en-US" altLang="zh-CN" b="0" i="1" dirty="0">
                <a:effectLst/>
                <a:latin typeface="KaTeX_Math"/>
              </a:rPr>
              <a:t>j </a:t>
            </a:r>
            <a:r>
              <a:rPr lang="zh-CN" altLang="en-US" b="0" i="0" dirty="0">
                <a:effectLst/>
                <a:latin typeface="Söhne"/>
              </a:rPr>
              <a:t>是否有有向边。在这种情况下，矩阵不一定是对称的。对于有向图：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Söhne"/>
              </a:rPr>
              <a:t>一列中的元素之和表示与该列对应的顶点的入度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Söhne"/>
              </a:rPr>
              <a:t>一行中的元素之和表示与该行对应的顶点的出度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863150-770D-0353-3211-2E56FD7A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8" y="1538287"/>
            <a:ext cx="10012260" cy="4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9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A229-E060-E57E-DA27-8197CCBA0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6.3-47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FCF7E-F9A8-3890-18FE-34E74DE4F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br>
              <a:rPr lang="pl-PL" altLang="zh-CN" b="0" i="0" dirty="0">
                <a:solidFill>
                  <a:srgbClr val="333333"/>
                </a:solidFill>
                <a:effectLst/>
                <a:latin typeface="KaTeX_Main"/>
              </a:rPr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A83441-981B-9F9C-F20D-103652D8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10" y="1463907"/>
            <a:ext cx="8315676" cy="3386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EFC47C-4315-DD4F-3D47-6F322C7A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0" y="4871612"/>
            <a:ext cx="10111864" cy="116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4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D5F5B-3861-92F6-0BD9-21595C1C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6.3-49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007FE-44EA-E1ED-886A-C9FF43EED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自反性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一个图与自身同构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对称性：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同构，即存在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到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的一一对应</a:t>
            </a: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  ⇒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满足相邻关系不变，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 f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KaTeX_Main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从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到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也保持关系不变</a:t>
            </a: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  ⇒ 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同构，即同构关系是对称的</a:t>
            </a: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KaTeX_Main"/>
              </a:rPr>
              <a:t>传递性：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同构，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同构，即有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分别保证相邻关系不变</a:t>
            </a: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  ⇒ 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满足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到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一一对应且保持相邻关系不变</a:t>
            </a: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  ⇒ 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与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同构，得到同构关系是传递的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F93926-996E-E241-7A9C-62272B91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" y="1430926"/>
            <a:ext cx="9399700" cy="108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97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D0359-09AD-A612-8D71-C028F51B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6.4-15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FF24E-F5B7-E367-CF7E-AE87706BB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600" dirty="0"/>
              <a:t>按定义即可</a:t>
            </a:r>
            <a:endParaRPr lang="en-US" altLang="zh-CN" sz="26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600" b="0" i="0" dirty="0">
                <a:solidFill>
                  <a:srgbClr val="333333"/>
                </a:solidFill>
                <a:effectLst/>
                <a:latin typeface="Helvetica Neue"/>
              </a:rPr>
              <a:t>a) 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b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f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KaTeX_Main"/>
              </a:rPr>
              <a:t>}{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c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d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e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KaTeX_Main"/>
              </a:rPr>
              <a:t>}</a:t>
            </a:r>
            <a:endParaRPr lang="en-US" altLang="zh-CN" sz="26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600" b="0" i="0" dirty="0">
                <a:solidFill>
                  <a:srgbClr val="333333"/>
                </a:solidFill>
                <a:effectLst/>
                <a:latin typeface="Helvetica Neue"/>
              </a:rPr>
              <a:t>b) 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KaTeX_Main"/>
              </a:rPr>
              <a:t>{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b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c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d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e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h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KaTeX_Main"/>
              </a:rPr>
              <a:t>}{</a:t>
            </a:r>
            <a:r>
              <a:rPr lang="en-US" altLang="zh-CN" sz="2600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KaTeX_Main"/>
              </a:rPr>
              <a:t>}{</a:t>
            </a:r>
            <a:r>
              <a:rPr lang="en-US" altLang="zh-CN" sz="2600" b="0" i="1" dirty="0">
                <a:solidFill>
                  <a:srgbClr val="333333"/>
                </a:solidFill>
                <a:effectLst/>
                <a:latin typeface="KaTeX_Math"/>
              </a:rPr>
              <a:t>f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KaTeX_Main"/>
              </a:rPr>
              <a:t>}</a:t>
            </a:r>
            <a:endParaRPr lang="en-US" altLang="zh-CN" sz="26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600" b="0" i="0" dirty="0">
                <a:solidFill>
                  <a:srgbClr val="333333"/>
                </a:solidFill>
                <a:effectLst/>
                <a:latin typeface="Helvetica Neue"/>
              </a:rPr>
              <a:t>b) </a:t>
            </a:r>
            <a:r>
              <a:rPr lang="en-US" altLang="zh-CN" sz="2600" b="0" i="1" dirty="0">
                <a:solidFill>
                  <a:srgbClr val="333333"/>
                </a:solidFill>
                <a:effectLst/>
                <a:latin typeface="KaTeX_Math"/>
              </a:rPr>
              <a:t>c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KaTeX_Main"/>
              </a:rPr>
              <a:t>}{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b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d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f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h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e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600" b="0" i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sz="2600" b="0" i="1" dirty="0" err="1">
                <a:solidFill>
                  <a:srgbClr val="333333"/>
                </a:solidFill>
                <a:effectLst/>
                <a:latin typeface="KaTeX_Math"/>
              </a:rPr>
              <a:t>i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KaTeX_Main"/>
              </a:rPr>
              <a:t>}</a:t>
            </a:r>
            <a:endParaRPr lang="en-US" altLang="zh-CN" sz="26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BE38B6-FCA6-CBF1-9F77-93B7C311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1" y="1376130"/>
            <a:ext cx="7134277" cy="30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98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5F1F3-A7D7-F275-C400-19711CD2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6.4-23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FD6A9-D4CF-DED9-1DE1-06AAD1A59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是同构的：</a:t>
            </a:r>
            <a:endParaRPr lang="en-US" altLang="zh-CN" i="1" dirty="0">
              <a:effectLst/>
              <a:latin typeface="KaTeX_Math"/>
            </a:endParaRPr>
          </a:p>
          <a:p>
            <a:r>
              <a:rPr lang="en-US" altLang="zh-CN" i="1" dirty="0">
                <a:effectLst/>
                <a:latin typeface="KaTeX_Math"/>
              </a:rPr>
              <a:t>f</a:t>
            </a:r>
            <a:r>
              <a:rPr lang="en-US" altLang="zh-CN" dirty="0">
                <a:effectLst/>
                <a:latin typeface="KaTeX_Main"/>
              </a:rPr>
              <a:t>(</a:t>
            </a:r>
            <a:r>
              <a:rPr lang="en-US" altLang="zh-CN" i="1" dirty="0" err="1">
                <a:effectLst/>
                <a:latin typeface="KaTeX_Math"/>
              </a:rPr>
              <a:t>ui</a:t>
            </a:r>
            <a:r>
              <a:rPr lang="en-US" altLang="zh-CN" dirty="0">
                <a:effectLst/>
                <a:latin typeface="KaTeX_Main"/>
              </a:rPr>
              <a:t>​)=</a:t>
            </a:r>
            <a:r>
              <a:rPr lang="en-US" altLang="zh-CN" i="1" dirty="0">
                <a:effectLst/>
                <a:latin typeface="KaTeX_Math"/>
              </a:rPr>
              <a:t>vi</a:t>
            </a:r>
            <a:r>
              <a:rPr lang="en-US" altLang="zh-CN" dirty="0">
                <a:effectLst/>
                <a:latin typeface="KaTeX_Main"/>
              </a:rPr>
              <a:t>​(</a:t>
            </a:r>
            <a:r>
              <a:rPr lang="en-US" altLang="zh-CN" i="1" dirty="0" err="1">
                <a:effectLst/>
                <a:latin typeface="KaTeX_Math"/>
              </a:rPr>
              <a:t>i</a:t>
            </a:r>
            <a:r>
              <a:rPr lang="en-US" altLang="zh-CN" dirty="0">
                <a:effectLst/>
                <a:latin typeface="KaTeX_Main"/>
              </a:rPr>
              <a:t>=1,2,3,5,6,7)</a:t>
            </a:r>
            <a:r>
              <a:rPr lang="en-US" altLang="zh-CN" dirty="0"/>
              <a:t> </a:t>
            </a:r>
          </a:p>
          <a:p>
            <a:r>
              <a:rPr lang="en-US" altLang="zh-CN" i="1" dirty="0">
                <a:effectLst/>
                <a:latin typeface="KaTeX_Math"/>
              </a:rPr>
              <a:t>f</a:t>
            </a:r>
            <a:r>
              <a:rPr lang="en-US" altLang="zh-CN" dirty="0">
                <a:effectLst/>
                <a:latin typeface="KaTeX_Main"/>
              </a:rPr>
              <a:t>(</a:t>
            </a:r>
            <a:r>
              <a:rPr lang="en-US" altLang="zh-CN" i="1" dirty="0">
                <a:effectLst/>
                <a:latin typeface="KaTeX_Math"/>
              </a:rPr>
              <a:t>u</a:t>
            </a:r>
            <a:r>
              <a:rPr lang="en-US" altLang="zh-CN" dirty="0">
                <a:effectLst/>
                <a:latin typeface="KaTeX_Main"/>
              </a:rPr>
              <a:t>4​)=</a:t>
            </a:r>
            <a:r>
              <a:rPr lang="en-US" altLang="zh-CN" i="1" dirty="0">
                <a:effectLst/>
                <a:latin typeface="KaTeX_Math"/>
              </a:rPr>
              <a:t>v</a:t>
            </a:r>
            <a:r>
              <a:rPr lang="en-US" altLang="zh-CN" dirty="0">
                <a:effectLst/>
                <a:latin typeface="KaTeX_Main"/>
              </a:rPr>
              <a:t>8​ </a:t>
            </a:r>
            <a:r>
              <a:rPr lang="en-US" altLang="zh-CN" i="1" dirty="0">
                <a:effectLst/>
                <a:latin typeface="KaTeX_Math"/>
              </a:rPr>
              <a:t>f</a:t>
            </a:r>
            <a:r>
              <a:rPr lang="en-US" altLang="zh-CN" dirty="0">
                <a:effectLst/>
                <a:latin typeface="KaTeX_Main"/>
              </a:rPr>
              <a:t>(</a:t>
            </a:r>
            <a:r>
              <a:rPr lang="en-US" altLang="zh-CN" i="1" dirty="0">
                <a:effectLst/>
                <a:latin typeface="KaTeX_Math"/>
              </a:rPr>
              <a:t>u</a:t>
            </a:r>
            <a:r>
              <a:rPr lang="en-US" altLang="zh-CN" dirty="0">
                <a:effectLst/>
                <a:latin typeface="KaTeX_Main"/>
              </a:rPr>
              <a:t>8​)=</a:t>
            </a:r>
            <a:r>
              <a:rPr lang="en-US" altLang="zh-CN" i="1" dirty="0">
                <a:effectLst/>
                <a:latin typeface="KaTeX_Math"/>
              </a:rPr>
              <a:t>v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KaTeX_Main"/>
              </a:rPr>
              <a:t>4​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KaTeX_Main"/>
              </a:rPr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44526C-BF04-C529-EBDA-5CCF08F5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92" y="1454935"/>
            <a:ext cx="8218618" cy="256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64172-D074-34BD-544B-6F0EFBA8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6.4-37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5E6B2-592A-08C7-95F0-9C5DBDBD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反证：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假设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中至多有一个点不是割点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定义顶点之间距离为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u,v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的最短通路长度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设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s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)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中最大距离，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s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中有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1~2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个割点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假设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为割点，则去掉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及其关联的边得到两个联通子图，记作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1​,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2​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设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1​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中包含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t.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则对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G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2​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中任一点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w,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w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)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对应的道路必然包含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s,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w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)=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w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s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)+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s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)&gt;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d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s</a:t>
            </a:r>
            <a:r>
              <a:rPr lang="en-US" altLang="zh-CN" b="0" dirty="0" err="1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en-US" altLang="zh-CN" b="0" i="1" dirty="0" err="1">
                <a:solidFill>
                  <a:srgbClr val="333333"/>
                </a:solidFill>
                <a:effectLst/>
                <a:latin typeface="KaTeX_Math"/>
              </a:rPr>
              <a:t>t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)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矛盾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4603C9-EADE-E0A2-C05F-CF7DD351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24" y="1735930"/>
            <a:ext cx="10999734" cy="5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BFBE1-1BB9-3745-805B-19838516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6.4-45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3EBCA1-4271-CB2F-A97B-356257147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736ED5-B129-5039-FF32-2DC3D4A4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0" y="1596231"/>
            <a:ext cx="11541090" cy="4923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37A11E-3FF5-C19E-C491-FC67E082D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07" y="2419562"/>
            <a:ext cx="10810985" cy="23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27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87297-76BA-7CB1-C9D7-000FADAE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6.4-47 </a:t>
            </a:r>
            <a:r>
              <a:rPr lang="zh-CN" altLang="en-US" dirty="0">
                <a:solidFill>
                  <a:srgbClr val="FF0000"/>
                </a:solidFill>
              </a:rPr>
              <a:t>板书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01DA0-6A46-FDB0-BFF5-2F4E19509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A. 2 —— 1</a:t>
            </a:r>
          </a:p>
          <a:p>
            <a:r>
              <a:rPr lang="en-US" altLang="zh-CN" dirty="0"/>
              <a:t>B. 3 —— 2</a:t>
            </a:r>
          </a:p>
          <a:p>
            <a:r>
              <a:rPr lang="en-US" altLang="zh-CN" dirty="0"/>
              <a:t>C. 4 —— 6</a:t>
            </a:r>
          </a:p>
          <a:p>
            <a:r>
              <a:rPr lang="en-US" altLang="zh-CN" dirty="0"/>
              <a:t>D. 5 —— 21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不重不漏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5CA1CD-8F98-EFF4-AA8D-61654B07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67" y="1386678"/>
            <a:ext cx="11011709" cy="6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8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E64AD-722D-E8E0-B144-AFD0402D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6.1-11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8DA6F-C8F6-496E-8387-37526FA4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7449"/>
            <a:ext cx="10515600" cy="3719513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对称：简单图无向性，有</a:t>
            </a:r>
            <a:r>
              <a:rPr lang="en-US" altLang="zh-CN" dirty="0"/>
              <a:t>{u, v} = {v, u}</a:t>
            </a:r>
          </a:p>
          <a:p>
            <a:endParaRPr lang="en-US" altLang="zh-CN" dirty="0"/>
          </a:p>
          <a:p>
            <a:r>
              <a:rPr lang="zh-CN" altLang="en-US" dirty="0"/>
              <a:t>反自反：简单图无环，故没有</a:t>
            </a:r>
            <a:r>
              <a:rPr lang="en-US" altLang="zh-CN" dirty="0" err="1"/>
              <a:t>uRu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262BF8-3AD7-1542-1AE2-FCFB1535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4" y="1618597"/>
            <a:ext cx="11249812" cy="6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2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BABE6-0184-73F6-43FB-98F988D2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6.4-53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180A3-9C0B-9DE2-CFCC-2BB34170A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35BF08-6E78-4F85-6535-2DE24AD7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12" y="1598611"/>
            <a:ext cx="10582082" cy="7757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6DF084-EE0F-B3B9-12CE-8671012C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89709"/>
            <a:ext cx="9996240" cy="32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7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08665-8158-0911-C8B9-1117B3B1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6.7-9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54E539-96C1-ACE3-616B-281D72A4B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判断是否平面图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911B2B-1B02-DBCE-7B43-3E3BB0C5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60" y="2716781"/>
            <a:ext cx="3305199" cy="23907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1B8325-21C8-A47D-FC85-68F63F12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756" y="264794"/>
            <a:ext cx="5787110" cy="640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0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C3498-086C-3105-23CB-2418D021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6.7-17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5B834-7F22-F372-7542-9545922D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5A36F8-F945-D22D-2DD2-08456F932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1" y="1461583"/>
            <a:ext cx="11973609" cy="7280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801DB8-3F92-7377-622F-88A6A997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48" y="2826328"/>
            <a:ext cx="9952504" cy="22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74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45403-D84C-A0A9-2374-DC2DF20D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6.7-19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EC23F-5A3D-F398-4F03-A3171BC9F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a), c)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a)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删去得到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KaTeX_Main"/>
              </a:rPr>
              <a:t>4​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是平面图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b)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删去得到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KaTeX_Main"/>
              </a:rPr>
              <a:t>5​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不是平面图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c)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删去得到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KaTeX_Main"/>
              </a:rPr>
              <a:t>2,3​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是平面图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d)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删去可能得到 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KaTeX_Main"/>
              </a:rPr>
              <a:t>3,3​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不是平面图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8BC37D-E431-DC93-4790-53C1A3F7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33" y="1521399"/>
            <a:ext cx="11583333" cy="112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68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3182-5012-8D1B-E2C3-2C8E9F6A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6.7-25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A9055-D712-2565-93FE-4354F9673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库拉图斯基定理判断是否是平面图</a:t>
            </a:r>
            <a:endParaRPr lang="en-US" altLang="zh-CN" dirty="0"/>
          </a:p>
          <a:p>
            <a:r>
              <a:rPr lang="zh-CN" altLang="en-US" dirty="0"/>
              <a:t>不是平面图。删去点 </a:t>
            </a:r>
            <a:r>
              <a:rPr lang="en-US" altLang="zh-CN" i="1" dirty="0">
                <a:effectLst/>
                <a:latin typeface="KaTeX_Math"/>
              </a:rPr>
              <a:t>b</a:t>
            </a:r>
            <a:r>
              <a:rPr lang="zh-CN" altLang="en-US" dirty="0"/>
              <a:t> 及其邻边，以及 </a:t>
            </a:r>
            <a:r>
              <a:rPr lang="en-US" altLang="zh-CN" dirty="0">
                <a:effectLst/>
                <a:latin typeface="KaTeX_Main"/>
              </a:rPr>
              <a:t>{</a:t>
            </a:r>
            <a:r>
              <a:rPr lang="en-US" altLang="zh-CN" i="1" dirty="0" err="1">
                <a:effectLst/>
                <a:latin typeface="KaTeX_Math"/>
              </a:rPr>
              <a:t>a</a:t>
            </a:r>
            <a:r>
              <a:rPr lang="en-US" altLang="zh-CN" dirty="0" err="1">
                <a:effectLst/>
                <a:latin typeface="KaTeX_Main"/>
              </a:rPr>
              <a:t>,</a:t>
            </a:r>
            <a:r>
              <a:rPr lang="en-US" altLang="zh-CN" i="1" dirty="0" err="1">
                <a:effectLst/>
                <a:latin typeface="KaTeX_Math"/>
              </a:rPr>
              <a:t>e</a:t>
            </a:r>
            <a:r>
              <a:rPr lang="en-US" altLang="zh-CN" dirty="0">
                <a:effectLst/>
                <a:latin typeface="KaTeX_Main"/>
              </a:rPr>
              <a:t>},{</a:t>
            </a:r>
            <a:r>
              <a:rPr lang="en-US" altLang="zh-CN" i="1" dirty="0" err="1">
                <a:effectLst/>
                <a:latin typeface="KaTeX_Math"/>
              </a:rPr>
              <a:t>e</a:t>
            </a:r>
            <a:r>
              <a:rPr lang="en-US" altLang="zh-CN" dirty="0" err="1">
                <a:effectLst/>
                <a:latin typeface="KaTeX_Main"/>
              </a:rPr>
              <a:t>,</a:t>
            </a:r>
            <a:r>
              <a:rPr lang="en-US" altLang="zh-CN" i="1" dirty="0" err="1">
                <a:effectLst/>
                <a:latin typeface="KaTeX_Math"/>
              </a:rPr>
              <a:t>d</a:t>
            </a:r>
            <a:r>
              <a:rPr lang="en-US" altLang="zh-CN" dirty="0">
                <a:effectLst/>
                <a:latin typeface="KaTeX_Main"/>
              </a:rPr>
              <a:t>}</a:t>
            </a:r>
            <a:r>
              <a:rPr lang="zh-CN" altLang="en-US" dirty="0"/>
              <a:t> 和</a:t>
            </a:r>
            <a:r>
              <a:rPr lang="en-US" altLang="zh-CN" dirty="0">
                <a:latin typeface="KaTeX_Main"/>
              </a:rPr>
              <a:t> </a:t>
            </a:r>
            <a:r>
              <a:rPr lang="en-US" altLang="zh-CN" dirty="0">
                <a:effectLst/>
                <a:latin typeface="KaTeX_Main"/>
              </a:rPr>
              <a:t>{</a:t>
            </a:r>
            <a:r>
              <a:rPr lang="en-US" altLang="zh-CN" i="1" dirty="0" err="1">
                <a:effectLst/>
                <a:latin typeface="KaTeX_Math"/>
              </a:rPr>
              <a:t>f</a:t>
            </a:r>
            <a:r>
              <a:rPr lang="en-US" altLang="zh-CN" dirty="0" err="1">
                <a:effectLst/>
                <a:latin typeface="KaTeX_Main"/>
              </a:rPr>
              <a:t>,</a:t>
            </a:r>
            <a:r>
              <a:rPr lang="en-US" altLang="zh-CN" i="1" dirty="0" err="1">
                <a:effectLst/>
                <a:latin typeface="KaTeX_Math"/>
              </a:rPr>
              <a:t>g</a:t>
            </a:r>
            <a:r>
              <a:rPr lang="en-US" altLang="zh-CN" dirty="0">
                <a:effectLst/>
                <a:latin typeface="KaTeX_Main"/>
              </a:rPr>
              <a:t>},{</a:t>
            </a:r>
            <a:r>
              <a:rPr lang="en-US" altLang="zh-CN" i="1" dirty="0" err="1">
                <a:effectLst/>
                <a:latin typeface="KaTeX_Math"/>
              </a:rPr>
              <a:t>g</a:t>
            </a:r>
            <a:r>
              <a:rPr lang="en-US" altLang="zh-CN" dirty="0" err="1">
                <a:effectLst/>
                <a:latin typeface="KaTeX_Main"/>
              </a:rPr>
              <a:t>,</a:t>
            </a:r>
            <a:r>
              <a:rPr lang="en-US" altLang="zh-CN" i="1" dirty="0" err="1">
                <a:effectLst/>
                <a:latin typeface="KaTeX_Math"/>
              </a:rPr>
              <a:t>c</a:t>
            </a:r>
            <a:r>
              <a:rPr lang="en-US" altLang="zh-CN" dirty="0">
                <a:effectLst/>
                <a:latin typeface="KaTeX_Main"/>
              </a:rPr>
              <a:t>}</a:t>
            </a:r>
            <a:r>
              <a:rPr lang="zh-CN" altLang="en-US" dirty="0"/>
              <a:t> 可以得到</a:t>
            </a:r>
            <a:r>
              <a:rPr lang="en-US" altLang="zh-CN" i="1" dirty="0">
                <a:effectLst/>
                <a:latin typeface="KaTeX_Math"/>
              </a:rPr>
              <a:t>K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KaTeX_Main"/>
              </a:rPr>
              <a:t>3,3​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KaTeX_Main"/>
              </a:rPr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3BBEA8-1666-C650-0A69-77205E05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55" y="3245851"/>
            <a:ext cx="3833841" cy="2600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8EFE1F-A1CD-EEBF-F8F9-2A0081EC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173" y="2826747"/>
            <a:ext cx="5167350" cy="35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9AE02-54F9-5C0C-49D7-AE1E1080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6.7-29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99BD3-C1A7-B376-4D78-A1052A301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C15908-18DF-0D32-B832-44C15E37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7" y="1404716"/>
            <a:ext cx="11516029" cy="1411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7CDA12-AF58-CB9E-3258-31FD0C80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64" y="3061411"/>
            <a:ext cx="8691807" cy="332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50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7B6F3-C2F7-6E90-77D0-7F0995BE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6.8-15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9D665-60EC-E06F-5EA2-E5EC14D92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n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奇为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4, n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偶为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386FB8-1BA8-1098-ECF2-594F98FD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32" y="1537601"/>
            <a:ext cx="4388926" cy="5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83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666DD-BDFF-7407-3058-4221E2F6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6.8-19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C7D007-0939-B510-95B1-72182C950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C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4​,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C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5​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可以同时召开，别的会议都不能同时召开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因此，保证除了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C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4 ​,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C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5​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之外没有两个会议同时召开即可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1A622E-F55F-6FBF-80CF-E134DE99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13" y="1440867"/>
            <a:ext cx="11810536" cy="16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13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26B1A-EEC0-EA79-0FD3-C9459B1E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6.8-25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9300FD-0B36-A115-E370-DAB98BE01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如果超过 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n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/2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的边着相同的颜色，则这些边无共点，因此这些边连接了超过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个顶点，矛盾，因此不超过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n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/2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的边着相同的颜色。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9F9877-5C8B-305D-E11B-E789FEF5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9" y="1690688"/>
            <a:ext cx="11413702" cy="4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85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ED877-B79E-F680-7D87-89C57590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6.8-35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5916B5-0E78-0F35-F66B-5CCCA5FFF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假设存在某个度为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的节点，删去与之关联的一条边可以得到一个着色数为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的图；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再删去该点及与之关联的边，对剩下的图显然仍可用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种颜色着色。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此时，将该点以及关联的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条边加回来，这个点最多与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种颜色相连，必存在一种颜色可以对该点着色。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也即，原图可以用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种颜色着色，矛盾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1BF480-E641-2EEE-7F03-530F975C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90" y="1596230"/>
            <a:ext cx="11607231" cy="50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1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2B33C-FC8C-EA4D-5F11-3415DA08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6.1-13 </a:t>
            </a:r>
            <a:r>
              <a:rPr lang="zh-CN" altLang="en-US" dirty="0">
                <a:solidFill>
                  <a:srgbClr val="FF0000"/>
                </a:solidFill>
              </a:rPr>
              <a:t>板书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DAC7CB-3C7A-652A-6300-4BF0A496B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D7A622-0D7F-E860-A245-6C485C3D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93" y="1825625"/>
            <a:ext cx="10434119" cy="42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94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C6A98-ACB2-BE4A-2CDB-410767DD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6.8-37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9CD23-317B-747F-8E65-BB976B84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altLang="zh-CN" b="0" i="0" dirty="0">
                <a:solidFill>
                  <a:srgbClr val="333333"/>
                </a:solidFill>
                <a:effectLst/>
                <a:latin typeface="Helvetica Neue"/>
              </a:rPr>
              <a:t>a)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altLang="zh-CN" b="0" i="0" dirty="0">
                <a:solidFill>
                  <a:srgbClr val="333333"/>
                </a:solidFill>
                <a:effectLst/>
                <a:latin typeface="Helvetica Neue"/>
              </a:rPr>
              <a:t>b) 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altLang="zh-CN" b="0" i="0" dirty="0">
                <a:solidFill>
                  <a:srgbClr val="333333"/>
                </a:solidFill>
                <a:effectLst/>
                <a:latin typeface="Helvetica Neue"/>
              </a:rPr>
              <a:t>c) 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altLang="zh-CN" b="0" i="0" dirty="0">
                <a:solidFill>
                  <a:srgbClr val="333333"/>
                </a:solidFill>
                <a:effectLst/>
                <a:latin typeface="Helvetica Neue"/>
              </a:rPr>
              <a:t>d) 11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C0947-AD89-7CDB-63D1-AEBE4CA2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1" y="1475578"/>
            <a:ext cx="10877875" cy="9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08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2A18C-FA04-751A-35DA-3C0297B5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7.1-13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731337-9C0B-E3E1-F9CC-CA5955E7D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a)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种（加号形，四点的链挂一点形，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点链形）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b) 9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种（加号形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种，四点的链挂一点形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种，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点链形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种）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A606CD-7BDA-881B-C3A6-2954D9CB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33" y="1516059"/>
            <a:ext cx="10229400" cy="10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6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19EB8-546A-0E46-7296-6C0FE513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7.1-25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E7876-519F-F46E-0C22-D09492738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不存在。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从根节点开始，每增加一些叶子，必定是去掉原来的一个叶子并加上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m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个叶子。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假设进行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次这样的操作，则总叶子数是 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1+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k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m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1)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，则 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 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m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1)=83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。则有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m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=2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或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m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=84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m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=2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时易知树有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7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层，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m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=84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时易知树有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2009F6-9128-C00B-2962-5E15CA558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6" y="1494199"/>
            <a:ext cx="12007377" cy="38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38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98C28-F180-4286-8D9A-342E717D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7.1-31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E18B3-D8F3-21FA-2997-7EE70BC90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将这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棵树的根节点连起来，得到的树有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n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条边，连了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t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dirty="0">
                <a:solidFill>
                  <a:srgbClr val="333333"/>
                </a:solidFill>
                <a:effectLst/>
                <a:latin typeface="KaTeX_Main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条边，因此原森林有 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n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KaTeX_Main"/>
              </a:rPr>
              <a:t>−</a:t>
            </a:r>
            <a:r>
              <a:rPr lang="en-US" altLang="zh-CN" b="0" i="1" dirty="0">
                <a:solidFill>
                  <a:srgbClr val="333333"/>
                </a:solidFill>
                <a:effectLst/>
                <a:latin typeface="KaTeX_Math"/>
              </a:rPr>
              <a:t>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条边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B6EF0E-CB98-7EE0-DF94-68A71D3C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9" y="1620585"/>
            <a:ext cx="6663805" cy="4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70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51159-16F2-7643-C66B-A847058D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7.1-43 </a:t>
            </a:r>
            <a:r>
              <a:rPr lang="zh-CN" altLang="en-US" dirty="0">
                <a:solidFill>
                  <a:srgbClr val="FF0000"/>
                </a:solidFill>
              </a:rPr>
              <a:t>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AF8769-7809-8AAF-D40C-4E4A3E581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542"/>
            <a:ext cx="10515600" cy="5139317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3300" dirty="0"/>
              <a:t>先假设有两个重心 </a:t>
            </a:r>
            <a:r>
              <a:rPr lang="en-US" altLang="zh-CN" sz="3300" dirty="0" err="1"/>
              <a:t>u,v</a:t>
            </a:r>
            <a:r>
              <a:rPr lang="en-US" altLang="zh-CN" sz="3300" dirty="0"/>
              <a:t> </a:t>
            </a:r>
            <a:r>
              <a:rPr lang="zh-CN" altLang="en-US" sz="3300" dirty="0"/>
              <a:t>不相邻，考虑它们之间的这条路径，则至少有三个节点（以下的 “它们之间的路径” 都是指 </a:t>
            </a:r>
            <a:r>
              <a:rPr lang="en-US" altLang="zh-CN" sz="3300" dirty="0" err="1"/>
              <a:t>u,v</a:t>
            </a:r>
            <a:r>
              <a:rPr lang="en-US" altLang="zh-CN" sz="3300" dirty="0"/>
              <a:t> </a:t>
            </a:r>
            <a:r>
              <a:rPr lang="zh-CN" altLang="en-US" sz="3300" dirty="0"/>
              <a:t>之间的路径）</a:t>
            </a:r>
          </a:p>
          <a:p>
            <a:pPr>
              <a:lnSpc>
                <a:spcPct val="120000"/>
              </a:lnSpc>
            </a:pPr>
            <a:r>
              <a:rPr lang="zh-CN" altLang="en-US" sz="3300" dirty="0"/>
              <a:t>设 </a:t>
            </a:r>
            <a:r>
              <a:rPr lang="en-US" altLang="zh-CN" sz="3300" dirty="0"/>
              <a:t>u </a:t>
            </a:r>
            <a:r>
              <a:rPr lang="zh-CN" altLang="en-US" sz="3300" dirty="0"/>
              <a:t>的不包含它们之间的这条路径的若干子树中（就是有一个子树是以它们路径上与 </a:t>
            </a:r>
            <a:r>
              <a:rPr lang="en-US" altLang="zh-CN" sz="3300" dirty="0"/>
              <a:t>u </a:t>
            </a:r>
            <a:r>
              <a:rPr lang="zh-CN" altLang="en-US" sz="3300" dirty="0"/>
              <a:t>相邻的那个点为根的，先排除那个子树），最小的子树大小是 </a:t>
            </a:r>
            <a:r>
              <a:rPr lang="en-US" altLang="zh-CN" sz="3300" dirty="0" err="1"/>
              <a:t>size_u</a:t>
            </a:r>
            <a:r>
              <a:rPr lang="en-US" altLang="zh-CN" sz="3300" dirty="0"/>
              <a:t> </a:t>
            </a:r>
            <a:r>
              <a:rPr lang="zh-CN" altLang="en-US" sz="3300" dirty="0"/>
              <a:t>，则 </a:t>
            </a:r>
            <a:r>
              <a:rPr lang="en-US" altLang="zh-CN" sz="3300" dirty="0"/>
              <a:t>v </a:t>
            </a:r>
            <a:r>
              <a:rPr lang="zh-CN" altLang="en-US" sz="3300" dirty="0"/>
              <a:t>的包含它们路径的那个子树的大小为 </a:t>
            </a:r>
            <a:r>
              <a:rPr lang="en-US" altLang="zh-CN" sz="3300" dirty="0" err="1"/>
              <a:t>size_u</a:t>
            </a:r>
            <a:r>
              <a:rPr lang="en-US" altLang="zh-CN" sz="3300" dirty="0"/>
              <a:t> + k, k ≥ 2</a:t>
            </a:r>
            <a:r>
              <a:rPr lang="zh-CN" altLang="en-US" sz="3300" dirty="0"/>
              <a:t>。那么这个子树不能是 </a:t>
            </a:r>
            <a:r>
              <a:rPr lang="en-US" altLang="zh-CN" sz="3300" dirty="0"/>
              <a:t>u </a:t>
            </a:r>
            <a:r>
              <a:rPr lang="zh-CN" altLang="en-US" sz="3300" dirty="0"/>
              <a:t>的大小最大的子树，否则 </a:t>
            </a:r>
            <a:r>
              <a:rPr lang="en-US" altLang="zh-CN" sz="3300" dirty="0"/>
              <a:t>v </a:t>
            </a:r>
            <a:r>
              <a:rPr lang="zh-CN" altLang="en-US" sz="3300" dirty="0"/>
              <a:t>的这个包含它们之间的路径的子树，大小比它还大，</a:t>
            </a:r>
            <a:r>
              <a:rPr lang="en-US" altLang="zh-CN" sz="3300" dirty="0"/>
              <a:t>v </a:t>
            </a:r>
            <a:r>
              <a:rPr lang="zh-CN" altLang="en-US" sz="3300" dirty="0"/>
              <a:t>就不是重心了</a:t>
            </a:r>
          </a:p>
          <a:p>
            <a:pPr>
              <a:lnSpc>
                <a:spcPct val="120000"/>
              </a:lnSpc>
            </a:pPr>
            <a:r>
              <a:rPr lang="zh-CN" altLang="en-US" sz="3300" dirty="0"/>
              <a:t>对 </a:t>
            </a:r>
            <a:r>
              <a:rPr lang="en-US" altLang="zh-CN" sz="3300" dirty="0"/>
              <a:t>v </a:t>
            </a:r>
            <a:r>
              <a:rPr lang="zh-CN" altLang="en-US" sz="3300" dirty="0"/>
              <a:t>进行相同的分析，得到同样结论</a:t>
            </a:r>
          </a:p>
          <a:p>
            <a:pPr>
              <a:lnSpc>
                <a:spcPct val="120000"/>
              </a:lnSpc>
            </a:pPr>
            <a:r>
              <a:rPr lang="zh-CN" altLang="en-US" sz="3300" dirty="0"/>
              <a:t>那么 </a:t>
            </a:r>
            <a:r>
              <a:rPr lang="en-US" altLang="zh-CN" sz="3300" dirty="0" err="1"/>
              <a:t>u,v</a:t>
            </a:r>
            <a:r>
              <a:rPr lang="en-US" altLang="zh-CN" sz="3300" dirty="0"/>
              <a:t> </a:t>
            </a:r>
            <a:r>
              <a:rPr lang="zh-CN" altLang="en-US" sz="3300" dirty="0"/>
              <a:t>最大的子树就只能分别是包含它们之间路径的那个子树，假设从它们之间的路径上（不包含它们）的点，延伸出去的点的个数为 </a:t>
            </a:r>
            <a:r>
              <a:rPr lang="en-US" altLang="zh-CN" sz="3300" dirty="0"/>
              <a:t>size</a:t>
            </a:r>
            <a:r>
              <a:rPr lang="zh-CN" altLang="en-US" sz="3300" dirty="0"/>
              <a:t>（这个 </a:t>
            </a:r>
            <a:r>
              <a:rPr lang="en-US" altLang="zh-CN" sz="3300" dirty="0"/>
              <a:t>size </a:t>
            </a:r>
            <a:r>
              <a:rPr lang="zh-CN" altLang="en-US" sz="3300" dirty="0"/>
              <a:t>已经把路径上的点算上了），则它们这个最大的子树的大小就分别是 </a:t>
            </a:r>
            <a:r>
              <a:rPr lang="en-US" altLang="zh-CN" sz="3300" dirty="0" err="1"/>
              <a:t>v,u</a:t>
            </a:r>
            <a:r>
              <a:rPr lang="en-US" altLang="zh-CN" sz="3300" dirty="0"/>
              <a:t> </a:t>
            </a:r>
            <a:r>
              <a:rPr lang="zh-CN" altLang="en-US" sz="3300" dirty="0"/>
              <a:t>的不包含它们之间路径的子树的大小和，加 </a:t>
            </a:r>
            <a:r>
              <a:rPr lang="en-US" altLang="zh-CN" sz="3300" dirty="0"/>
              <a:t>size + 1</a:t>
            </a:r>
            <a:r>
              <a:rPr lang="zh-CN" altLang="en-US" sz="3300" dirty="0"/>
              <a:t>，又因为它们都是重心，最大子树都最小，则上面所述的这个 “</a:t>
            </a:r>
            <a:r>
              <a:rPr lang="en-US" altLang="zh-CN" sz="3300" dirty="0" err="1"/>
              <a:t>v,u</a:t>
            </a:r>
            <a:r>
              <a:rPr lang="en-US" altLang="zh-CN" sz="3300" dirty="0"/>
              <a:t> </a:t>
            </a:r>
            <a:r>
              <a:rPr lang="zh-CN" altLang="en-US" sz="3300" dirty="0"/>
              <a:t>的不包含它们之间路径的子树的大小和” 应该相等，设其为 </a:t>
            </a:r>
            <a:r>
              <a:rPr lang="en-US" altLang="zh-CN" sz="3300" dirty="0"/>
              <a:t>size' </a:t>
            </a:r>
          </a:p>
          <a:p>
            <a:pPr>
              <a:lnSpc>
                <a:spcPct val="120000"/>
              </a:lnSpc>
            </a:pPr>
            <a:r>
              <a:rPr lang="zh-CN" altLang="en-US" sz="3300" dirty="0"/>
              <a:t>但是发现，若从它们之间的路径上（不包含它们本身）取一点，则这个点沿着它们之间路径的两个子树应该都小于 </a:t>
            </a:r>
            <a:r>
              <a:rPr lang="en-US" altLang="zh-CN" sz="3300" dirty="0"/>
              <a:t>size' + size + 1</a:t>
            </a:r>
            <a:r>
              <a:rPr lang="zh-CN" altLang="en-US" sz="3300" dirty="0"/>
              <a:t>，而其他子树显然都小于 </a:t>
            </a:r>
            <a:r>
              <a:rPr lang="en-US" altLang="zh-CN" sz="3300" dirty="0"/>
              <a:t>size'</a:t>
            </a:r>
            <a:r>
              <a:rPr lang="zh-CN" altLang="en-US" sz="3300" dirty="0"/>
              <a:t>，那么 </a:t>
            </a:r>
            <a:r>
              <a:rPr lang="en-US" altLang="zh-CN" sz="3300" dirty="0" err="1"/>
              <a:t>u,v</a:t>
            </a:r>
            <a:r>
              <a:rPr lang="en-US" altLang="zh-CN" sz="3300" dirty="0"/>
              <a:t> </a:t>
            </a:r>
            <a:r>
              <a:rPr lang="zh-CN" altLang="en-US" sz="3300" dirty="0"/>
              <a:t>都不是重心，矛盾</a:t>
            </a:r>
          </a:p>
          <a:p>
            <a:pPr>
              <a:lnSpc>
                <a:spcPct val="120000"/>
              </a:lnSpc>
            </a:pPr>
            <a:r>
              <a:rPr lang="zh-CN" altLang="en-US" sz="3300" dirty="0"/>
              <a:t>则重心必须相邻，又因为这是一个树，所以最多只有两个点相邻，最多两个重心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1E86C8-4993-7CF5-EFD8-B2690B25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65" y="681036"/>
            <a:ext cx="5965534" cy="42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63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7856-7EE7-0324-30C9-4266EA31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7.2-13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8D7E558-E411-5AB5-63D1-8428F5417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15" y="1173506"/>
            <a:ext cx="5394832" cy="5609951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F40F0B-6A11-416E-D769-128B46BD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28" y="740567"/>
            <a:ext cx="8665211" cy="36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09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439E9-C0ED-0B9F-AD08-AF82992D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7.2-35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1DB870-D2EB-2FCA-F0B0-9CD30C71E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a) 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b)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c) -2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62838-E6B1-FB4A-BBBE-AA81504E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30" y="325432"/>
            <a:ext cx="9305993" cy="14049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A570A7-F370-AEA6-FC1A-79CACCB4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798" y="1987467"/>
            <a:ext cx="5670403" cy="32849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30AC9F-F5DA-0988-D94C-F9E1D67BA6D6}"/>
              </a:ext>
            </a:extLst>
          </p:cNvPr>
          <p:cNvSpPr txBox="1"/>
          <p:nvPr/>
        </p:nvSpPr>
        <p:spPr>
          <a:xfrm>
            <a:off x="990186" y="5367662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https://www.brealid.cn/static/shutu-hw10-dot-b.svg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6F7332-4A3B-B713-1A4C-EC38806E30B2}"/>
              </a:ext>
            </a:extLst>
          </p:cNvPr>
          <p:cNvSpPr txBox="1"/>
          <p:nvPr/>
        </p:nvSpPr>
        <p:spPr>
          <a:xfrm>
            <a:off x="910673" y="5772312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5"/>
              </a:rPr>
              <a:t>https://www.brealid.cn/static/shutu-hw10-dot-c.svg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13402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466089-1B2C-065D-A62D-CF92789B1852}"/>
              </a:ext>
            </a:extLst>
          </p:cNvPr>
          <p:cNvSpPr/>
          <p:nvPr/>
        </p:nvSpPr>
        <p:spPr>
          <a:xfrm>
            <a:off x="3233677" y="2445531"/>
            <a:ext cx="57246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感谢聆听</a:t>
            </a:r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祝大家考试顺利！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181D84-4D04-C2BF-655B-CB85A9534B5E}"/>
              </a:ext>
            </a:extLst>
          </p:cNvPr>
          <p:cNvSpPr/>
          <p:nvPr/>
        </p:nvSpPr>
        <p:spPr>
          <a:xfrm>
            <a:off x="3233678" y="2551837"/>
            <a:ext cx="5724644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感谢聆听</a:t>
            </a:r>
            <a:endParaRPr lang="en-US" altLang="zh-C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祝大家考试顺利！</a:t>
            </a:r>
          </a:p>
        </p:txBody>
      </p:sp>
    </p:spTree>
    <p:extLst>
      <p:ext uri="{BB962C8B-B14F-4D97-AF65-F5344CB8AC3E}">
        <p14:creationId xmlns:p14="http://schemas.microsoft.com/office/powerpoint/2010/main" val="58801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CE477-32B2-A6FA-1B83-4064196D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6.1-29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AE711-6589-1E7C-6348-4441D120E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有向</a:t>
            </a:r>
            <a:endParaRPr lang="en-US" altLang="zh-CN" dirty="0"/>
          </a:p>
          <a:p>
            <a:r>
              <a:rPr lang="zh-CN" altLang="en-US" dirty="0"/>
              <a:t>无多重边</a:t>
            </a:r>
            <a:endParaRPr lang="en-US" altLang="zh-CN" dirty="0"/>
          </a:p>
          <a:p>
            <a:r>
              <a:rPr lang="zh-CN" altLang="en-US" dirty="0"/>
              <a:t>有环（自己知道自己名字）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B131DD-AF60-1119-54F6-03566D57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6" y="1543552"/>
            <a:ext cx="12037524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1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99C50-1EA2-CE7D-6C37-02599376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6.2-5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E0A5B-1840-E35D-6490-A1C94B488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总</a:t>
            </a:r>
            <a:r>
              <a:rPr lang="en-US" altLang="zh-CN" dirty="0"/>
              <a:t>deg = 75, </a:t>
            </a:r>
            <a:r>
              <a:rPr lang="zh-CN" altLang="en-US" dirty="0"/>
              <a:t>为奇数，不存在。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835C42-191A-24EC-9553-945E40BBD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07" y="1547594"/>
            <a:ext cx="9540962" cy="6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6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EF298-280A-1725-154A-4A867E62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6.2-27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2AE8B9-3C31-3624-F83C-05FA13F3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 </a:t>
            </a:r>
          </a:p>
          <a:p>
            <a:pPr marL="0" indent="0">
              <a:buNone/>
            </a:pPr>
            <a:r>
              <a:rPr lang="en-US" altLang="zh-CN" sz="2000" dirty="0"/>
              <a:t>                                           b. 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∣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N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)∣≥∣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∣</a:t>
            </a:r>
            <a:br>
              <a:rPr lang="en-US" altLang="zh-CN" sz="2000" dirty="0"/>
            </a:br>
            <a:r>
              <a:rPr lang="en-US" altLang="zh-CN" sz="2000" dirty="0"/>
              <a:t>                                                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只有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1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个元素：显然</a:t>
            </a:r>
            <a:br>
              <a:rPr lang="zh-CN" altLang="en-US" sz="2000" dirty="0"/>
            </a:br>
            <a:r>
              <a:rPr lang="zh-CN" altLang="en-US" sz="2000" dirty="0"/>
              <a:t>                                                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只有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2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个元素：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∣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N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)∣≥3&gt;2=∣A∣</a:t>
            </a:r>
            <a:br>
              <a:rPr lang="en-US" altLang="zh-CN" sz="2000" dirty="0"/>
            </a:br>
            <a:r>
              <a:rPr lang="en-US" altLang="zh-CN" sz="2000" dirty="0"/>
              <a:t>                                                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有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3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个元素时任意领域都有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2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个人精通 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th"/>
              </a:rPr>
              <a:t>|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N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)∣=4&gt;3=∣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∣</a:t>
            </a:r>
            <a:br>
              <a:rPr lang="en-US" altLang="zh-CN" sz="2000" dirty="0"/>
            </a:br>
            <a:r>
              <a:rPr lang="en-US" altLang="zh-CN" sz="2000" dirty="0"/>
              <a:t>                                                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有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4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个元素时，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∣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N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(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)∣=4&gt;≥∣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A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KaTeX_Main"/>
              </a:rPr>
              <a:t>∣</a:t>
            </a:r>
            <a:br>
              <a:rPr lang="en-US" altLang="zh-CN" sz="2000" dirty="0"/>
            </a:br>
            <a:r>
              <a:rPr lang="en-US" altLang="zh-CN" sz="2000" dirty="0"/>
              <a:t>                                               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存在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333333"/>
                </a:solidFill>
                <a:latin typeface="Helvetica Neue"/>
              </a:rPr>
              <a:t>                                          c.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KaTeX_Main"/>
              </a:rPr>
              <a:t>{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Ping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KaTeX_Main"/>
              </a:rPr>
              <a:t>网络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KaTeX_Main"/>
              </a:rPr>
              <a:t>},{</a:t>
            </a:r>
            <a:r>
              <a:rPr lang="en-US" altLang="zh-CN" sz="2000" b="0" i="1" dirty="0" err="1">
                <a:solidFill>
                  <a:srgbClr val="333333"/>
                </a:solidFill>
                <a:effectLst/>
                <a:latin typeface="KaTeX_Math"/>
              </a:rPr>
              <a:t>Quiggley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KaTeX_Main"/>
              </a:rPr>
              <a:t>软件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KaTeX_Main"/>
              </a:rPr>
              <a:t>},{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KaTeX_Math"/>
              </a:rPr>
              <a:t>Ruiz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KaTeX_Main"/>
              </a:rPr>
              <a:t>无线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KaTeX_Main"/>
              </a:rPr>
              <a:t>},{</a:t>
            </a:r>
            <a:r>
              <a:rPr lang="en-US" altLang="zh-CN" sz="2000" b="0" i="1" dirty="0" err="1">
                <a:solidFill>
                  <a:srgbClr val="333333"/>
                </a:solidFill>
                <a:effectLst/>
                <a:latin typeface="KaTeX_Math"/>
              </a:rPr>
              <a:t>Sitea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KaTeX_Main"/>
              </a:rPr>
              <a:t>,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KaTeX_Main"/>
              </a:rPr>
              <a:t>硬件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KaTeX_Main"/>
              </a:rPr>
              <a:t>}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5729F2-4FB9-7FEE-0868-099E6E1F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3" y="1341936"/>
            <a:ext cx="11587613" cy="20870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AAE116-6215-206C-FDE3-7735103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3793132" cy="257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08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7D3B4-24F5-37A5-CE52-449A54B6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6.2-33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7CF5E4-7E43-5E03-E3C6-A6FD75EAF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090C28-A9AE-8AE4-2576-80D3C5B3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99" y="1568414"/>
            <a:ext cx="11356205" cy="6697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F7CC75-E603-E0F5-C14B-368F6AEF7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" y="2936507"/>
            <a:ext cx="11510039" cy="17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7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8F184-2277-9C1A-3BC0-4603D81E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6.2-47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B86BA-35CF-B31E-9044-B309D8A1A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D8EF97-AB03-B1CF-F2E6-AA4C06537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1" y="1600312"/>
            <a:ext cx="11764737" cy="71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A07239-48E5-1F6C-F3AA-F08C83B6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67" y="2682071"/>
            <a:ext cx="10554282" cy="36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0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02F21-2B6F-6DB8-CB80-B351EBFD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6.2-51 </a:t>
            </a:r>
            <a:r>
              <a:rPr lang="zh-CN" altLang="en-US" dirty="0">
                <a:solidFill>
                  <a:srgbClr val="FF0000"/>
                </a:solidFill>
              </a:rPr>
              <a:t>板书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0DBD4-3850-1A21-7C83-37AA338A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？</a:t>
            </a:r>
            <a:r>
              <a:rPr lang="en-US" altLang="zh-CN" dirty="0"/>
              <a:t>17</a:t>
            </a:r>
            <a:r>
              <a:rPr lang="zh-CN" altLang="en-US" dirty="0"/>
              <a:t>？</a:t>
            </a:r>
            <a:r>
              <a:rPr lang="zh-CN" altLang="en-US" b="0" i="1" dirty="0">
                <a:solidFill>
                  <a:srgbClr val="FF0000"/>
                </a:solidFill>
                <a:effectLst/>
                <a:latin typeface="KaTeX_Math"/>
              </a:rPr>
              <a:t> </a:t>
            </a:r>
            <a:r>
              <a:rPr lang="en-US" altLang="zh-CN" b="0" i="1" dirty="0">
                <a:solidFill>
                  <a:srgbClr val="FF0000"/>
                </a:solidFill>
                <a:effectLst/>
                <a:latin typeface="KaTeX_Math"/>
              </a:rPr>
              <a:t>K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KaTeX_Main"/>
              </a:rPr>
              <a:t>3​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Söhne"/>
              </a:rPr>
              <a:t> 指的是一个包含三个顶点的完全图，其中每一对顶点之间都有一条无向边相连。</a:t>
            </a:r>
            <a:endParaRPr lang="en-US" altLang="zh-CN" dirty="0">
              <a:solidFill>
                <a:srgbClr val="FF0000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Söhne"/>
              </a:rPr>
              <a:t>只有一个顶点的子图。</a:t>
            </a:r>
            <a:r>
              <a:rPr lang="en-US" altLang="zh-CN" b="0" i="0" dirty="0">
                <a:effectLst/>
                <a:latin typeface="Söhne"/>
              </a:rPr>
              <a:t>1</a:t>
            </a:r>
            <a:endParaRPr lang="zh-CN" alt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Söhne"/>
              </a:rPr>
              <a:t>有两个顶点的子图（可能有边，也可能没有边）。</a:t>
            </a:r>
            <a:r>
              <a:rPr lang="en-US" altLang="zh-CN" b="0" i="0" dirty="0">
                <a:effectLst/>
                <a:latin typeface="Söhne"/>
              </a:rPr>
              <a:t>2</a:t>
            </a:r>
            <a:endParaRPr lang="zh-CN" alt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Söhne"/>
              </a:rPr>
              <a:t>有三个顶点的子图（包括 </a:t>
            </a:r>
            <a:r>
              <a:rPr lang="en-US" altLang="zh-CN" b="0" i="1" dirty="0">
                <a:effectLst/>
                <a:latin typeface="KaTeX_Math"/>
              </a:rPr>
              <a:t>K</a:t>
            </a:r>
            <a:r>
              <a:rPr lang="en-US" altLang="zh-CN" b="0" i="0" dirty="0">
                <a:effectLst/>
                <a:latin typeface="KaTeX_Main"/>
              </a:rPr>
              <a:t>3​</a:t>
            </a:r>
            <a:r>
              <a:rPr lang="zh-CN" altLang="en-US" b="0" i="0" dirty="0">
                <a:effectLst/>
                <a:latin typeface="Söhne"/>
              </a:rPr>
              <a:t> 本身以及通过移除一条或两条边得到的子图）。</a:t>
            </a:r>
            <a:r>
              <a:rPr lang="en-US" altLang="zh-CN" b="0" i="0" dirty="0">
                <a:effectLst/>
                <a:latin typeface="Söhne"/>
              </a:rPr>
              <a:t>4</a:t>
            </a:r>
            <a:endParaRPr lang="zh-CN" altLang="en-US" b="0" i="0" dirty="0">
              <a:effectLst/>
              <a:latin typeface="Söhne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D7EC5F-FA40-E6B4-A623-6BCBF83B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39" y="1690688"/>
            <a:ext cx="9755879" cy="7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1689</Words>
  <Application>Microsoft Office PowerPoint</Application>
  <PresentationFormat>宽屏</PresentationFormat>
  <Paragraphs>177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Helvetica Neue</vt:lpstr>
      <vt:lpstr>KaTeX_Main</vt:lpstr>
      <vt:lpstr>KaTeX_Math</vt:lpstr>
      <vt:lpstr>Söhne</vt:lpstr>
      <vt:lpstr>等线</vt:lpstr>
      <vt:lpstr>等线 Light</vt:lpstr>
      <vt:lpstr>Arial</vt:lpstr>
      <vt:lpstr>Office 主题​​</vt:lpstr>
      <vt:lpstr>数理逻辑与图论第2次习题课</vt:lpstr>
      <vt:lpstr>6.1-11</vt:lpstr>
      <vt:lpstr>6.1-13 板书</vt:lpstr>
      <vt:lpstr>6.1-29</vt:lpstr>
      <vt:lpstr>6.2-5</vt:lpstr>
      <vt:lpstr>6.2-27</vt:lpstr>
      <vt:lpstr>6.2-33</vt:lpstr>
      <vt:lpstr>6.2-47</vt:lpstr>
      <vt:lpstr>6.2-51 板书</vt:lpstr>
      <vt:lpstr>6.2-63</vt:lpstr>
      <vt:lpstr>6.3-21</vt:lpstr>
      <vt:lpstr>6.3-33</vt:lpstr>
      <vt:lpstr>6.3-47</vt:lpstr>
      <vt:lpstr>6.3-49</vt:lpstr>
      <vt:lpstr>6.4-15</vt:lpstr>
      <vt:lpstr>6.4-23</vt:lpstr>
      <vt:lpstr>6.4-37</vt:lpstr>
      <vt:lpstr>6.4-45</vt:lpstr>
      <vt:lpstr>6.4-47 板书</vt:lpstr>
      <vt:lpstr>6.4-53</vt:lpstr>
      <vt:lpstr>6.7-9</vt:lpstr>
      <vt:lpstr>6.7-17</vt:lpstr>
      <vt:lpstr>6.7-19</vt:lpstr>
      <vt:lpstr>6.7-25</vt:lpstr>
      <vt:lpstr>6.7-29</vt:lpstr>
      <vt:lpstr>6.8-15</vt:lpstr>
      <vt:lpstr>6.8-19</vt:lpstr>
      <vt:lpstr>6.8-25</vt:lpstr>
      <vt:lpstr>6.8-35</vt:lpstr>
      <vt:lpstr>6.8-37</vt:lpstr>
      <vt:lpstr>7.1-13</vt:lpstr>
      <vt:lpstr>7.1-25</vt:lpstr>
      <vt:lpstr>7.1-31</vt:lpstr>
      <vt:lpstr>7.1-43 典</vt:lpstr>
      <vt:lpstr>7.2-13</vt:lpstr>
      <vt:lpstr>7.2-35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数理逻辑与图论第2次习题课</dc:title>
  <dc:creator>Minerva Zhang</dc:creator>
  <cp:lastModifiedBy>Minerva Zhang</cp:lastModifiedBy>
  <cp:revision>4</cp:revision>
  <dcterms:created xsi:type="dcterms:W3CDTF">2023-11-22T08:33:21Z</dcterms:created>
  <dcterms:modified xsi:type="dcterms:W3CDTF">2023-11-23T05:31:18Z</dcterms:modified>
</cp:coreProperties>
</file>